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6.png" ContentType="image/png"/>
  <Override PartName="/ppt/media/image15.png" ContentType="image/png"/>
  <Override PartName="/ppt/media/image5.jpeg" ContentType="image/jpeg"/>
  <Override PartName="/ppt/media/image14.png" ContentType="image/png"/>
  <Override PartName="/ppt/media/image10.png" ContentType="image/png"/>
  <Override PartName="/ppt/media/image2.jpeg" ContentType="image/jpeg"/>
  <Override PartName="/ppt/media/image3.png" ContentType="image/png"/>
  <Override PartName="/ppt/media/image4.jpeg" ContentType="image/jpeg"/>
  <Override PartName="/ppt/media/image6.png" ContentType="image/png"/>
  <Override PartName="/ppt/media/image11.png" ContentType="image/png"/>
  <Override PartName="/ppt/media/image1.jpeg" ContentType="image/jpeg"/>
  <Override PartName="/ppt/media/image7.png" ContentType="image/png"/>
  <Override PartName="/ppt/media/image1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ceae7"/>
            </a:gs>
            <a:gs pos="100000">
              <a:srgbClr val="cac6c1"/>
            </a:gs>
          </a:gsLst>
          <a:path path="circle">
            <a:fillToRect l="50000" t="50000" r="50000" b="50000"/>
          </a:path>
        </a:gradFill>
      </p:bgPr>
    </p:bg>
    <p:spTree>
      <p:nvGrpSpPr>
        <p:cNvPr id="1" name=""/>
        <p:cNvGrpSpPr/>
        <p:nvPr/>
      </p:nvGrpSpPr>
      <p:grpSpPr>
        <a:xfrm>
          <a:off x="0" y="0"/>
          <a:ext cx="0" cy="0"/>
          <a:chOff x="0" y="0"/>
          <a:chExt cx="0" cy="0"/>
        </a:xfrm>
      </p:grpSpPr>
      <p:sp>
        <p:nvSpPr>
          <p:cNvPr id="0" name="CustomShape 1"/>
          <p:cNvSpPr/>
          <p:nvPr/>
        </p:nvSpPr>
        <p:spPr>
          <a:xfrm>
            <a:off x="0" y="2019600"/>
            <a:ext cx="12190320" cy="410400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1" name="Picture 6" descr=""/>
          <p:cNvPicPr/>
          <p:nvPr/>
        </p:nvPicPr>
        <p:blipFill>
          <a:blip r:embed="rId2"/>
          <a:srcRect l="0" t="1526" r="0" b="-1526"/>
          <a:stretch/>
        </p:blipFill>
        <p:spPr>
          <a:xfrm>
            <a:off x="0" y="6126480"/>
            <a:ext cx="12190320" cy="741240"/>
          </a:xfrm>
          <a:prstGeom prst="rect">
            <a:avLst/>
          </a:prstGeom>
          <a:ln>
            <a:noFill/>
          </a:ln>
        </p:spPr>
      </p:pic>
      <p:sp>
        <p:nvSpPr>
          <p:cNvPr id="2"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3" name="Line 3"/>
          <p:cNvSpPr/>
          <p:nvPr/>
        </p:nvSpPr>
        <p:spPr>
          <a:xfrm>
            <a:off x="2417760" y="3528360"/>
            <a:ext cx="8636760" cy="0"/>
          </a:xfrm>
          <a:prstGeom prst="line">
            <a:avLst/>
          </a:prstGeom>
          <a:ln w="31680">
            <a:round/>
          </a:ln>
        </p:spPr>
        <p:style>
          <a:lnRef idx="3">
            <a:schemeClr val="accent1"/>
          </a:lnRef>
          <a:fillRef idx="0">
            <a:schemeClr val="accent1"/>
          </a:fillRef>
          <a:effectRef idx="2">
            <a:schemeClr val="accent1"/>
          </a:effectRef>
          <a:fontRef idx="minor"/>
        </p:style>
      </p:sp>
      <p:sp>
        <p:nvSpPr>
          <p:cNvPr id="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ceae7"/>
            </a:gs>
            <a:gs pos="100000">
              <a:srgbClr val="cac6c1"/>
            </a:gs>
          </a:gsLst>
          <a:path path="circle">
            <a:fillToRect l="50000" t="50000" r="50000" b="50000"/>
          </a:path>
        </a:gradFill>
      </p:bgPr>
    </p:bg>
    <p:spTree>
      <p:nvGrpSpPr>
        <p:cNvPr id="1" name=""/>
        <p:cNvGrpSpPr/>
        <p:nvPr/>
      </p:nvGrpSpPr>
      <p:grpSpPr>
        <a:xfrm>
          <a:off x="0" y="0"/>
          <a:ext cx="0" cy="0"/>
          <a:chOff x="0" y="0"/>
          <a:chExt cx="0" cy="0"/>
        </a:xfrm>
      </p:grpSpPr>
      <p:sp>
        <p:nvSpPr>
          <p:cNvPr id="42" name="CustomShape 1"/>
          <p:cNvSpPr/>
          <p:nvPr/>
        </p:nvSpPr>
        <p:spPr>
          <a:xfrm>
            <a:off x="0" y="2019600"/>
            <a:ext cx="12190320" cy="410400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43" name="Picture 6" descr=""/>
          <p:cNvPicPr/>
          <p:nvPr/>
        </p:nvPicPr>
        <p:blipFill>
          <a:blip r:embed="rId2"/>
          <a:srcRect l="0" t="1526" r="0" b="-1526"/>
          <a:stretch/>
        </p:blipFill>
        <p:spPr>
          <a:xfrm>
            <a:off x="0" y="6126480"/>
            <a:ext cx="12190320" cy="741240"/>
          </a:xfrm>
          <a:prstGeom prst="rect">
            <a:avLst/>
          </a:prstGeom>
          <a:ln>
            <a:noFill/>
          </a:ln>
        </p:spPr>
      </p:pic>
      <p:sp>
        <p:nvSpPr>
          <p:cNvPr id="44"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45" name="Line 3"/>
          <p:cNvSpPr/>
          <p:nvPr/>
        </p:nvSpPr>
        <p:spPr>
          <a:xfrm>
            <a:off x="1453680" y="1846800"/>
            <a:ext cx="9607680" cy="0"/>
          </a:xfrm>
          <a:prstGeom prst="line">
            <a:avLst/>
          </a:prstGeom>
          <a:ln w="31680">
            <a:round/>
          </a:ln>
        </p:spPr>
        <p:style>
          <a:lnRef idx="3">
            <a:schemeClr val="accent1"/>
          </a:lnRef>
          <a:fillRef idx="0">
            <a:schemeClr val="accent1"/>
          </a:fillRef>
          <a:effectRef idx="2">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1152000" y="482760"/>
            <a:ext cx="8635320" cy="2539800"/>
          </a:xfrm>
          <a:prstGeom prst="rect">
            <a:avLst/>
          </a:prstGeom>
          <a:noFill/>
          <a:ln>
            <a:noFill/>
          </a:ln>
        </p:spPr>
        <p:style>
          <a:lnRef idx="0"/>
          <a:fillRef idx="0"/>
          <a:effectRef idx="0"/>
          <a:fontRef idx="minor"/>
        </p:style>
        <p:txBody>
          <a:bodyPr lIns="90000" rIns="90000" tIns="45000" bIns="0" anchor="b">
            <a:noAutofit/>
          </a:bodyPr>
          <a:p>
            <a:pPr algn="ctr">
              <a:lnSpc>
                <a:spcPct val="90000"/>
              </a:lnSpc>
            </a:pPr>
            <a:r>
              <a:rPr b="0" lang="en-IN" sz="6600" spc="-1" strike="noStrike" cap="all">
                <a:solidFill>
                  <a:srgbClr val="000000"/>
                </a:solidFill>
                <a:latin typeface="Gill Sans MT"/>
                <a:ea typeface="DejaVu Sans"/>
              </a:rPr>
              <a:t>SPORTS WAY</a:t>
            </a:r>
            <a:endParaRPr b="0" lang="en-IN" sz="6600" spc="-1" strike="noStrike">
              <a:latin typeface="Arial"/>
            </a:endParaRPr>
          </a:p>
        </p:txBody>
      </p:sp>
      <p:sp>
        <p:nvSpPr>
          <p:cNvPr id="85" name="CustomShape 2"/>
          <p:cNvSpPr/>
          <p:nvPr/>
        </p:nvSpPr>
        <p:spPr>
          <a:xfrm>
            <a:off x="2417760" y="3531240"/>
            <a:ext cx="8635320" cy="975960"/>
          </a:xfrm>
          <a:prstGeom prst="rect">
            <a:avLst/>
          </a:prstGeom>
          <a:noFill/>
          <a:ln>
            <a:noFill/>
          </a:ln>
        </p:spPr>
        <p:style>
          <a:lnRef idx="0"/>
          <a:fillRef idx="0"/>
          <a:effectRef idx="0"/>
          <a:fontRef idx="minor"/>
        </p:style>
        <p:txBody>
          <a:bodyPr lIns="90000" rIns="90000" tIns="91440" bIns="91440">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Gill Sans MT"/>
                <a:ea typeface="DejaVu Sans"/>
              </a:rPr>
              <a:t>BY TEAM-6 </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Gill Sans MT"/>
                <a:ea typeface="DejaVu Sans"/>
              </a:rPr>
              <a:t>Under the guidance of </a:t>
            </a:r>
            <a:r>
              <a:rPr b="0" lang="en-IN" sz="1800" spc="-1" strike="noStrike">
                <a:solidFill>
                  <a:srgbClr val="000000"/>
                </a:solidFill>
                <a:latin typeface="Gill Sans MT"/>
                <a:ea typeface="Noto Sans CJK SC"/>
              </a:rPr>
              <a:t>J.MRUDHULA</a:t>
            </a:r>
            <a:endParaRPr b="0" lang="en-IN" sz="1800" spc="-1" strike="noStrike">
              <a:latin typeface="Arial"/>
            </a:endParaRPr>
          </a:p>
          <a:p>
            <a:pPr algn="ctr">
              <a:lnSpc>
                <a:spcPct val="120000"/>
              </a:lnSpc>
              <a:spcBef>
                <a:spcPts val="1001"/>
              </a:spcBef>
              <a:tabLst>
                <a:tab algn="l" pos="0"/>
              </a:tabLst>
            </a:pPr>
            <a:r>
              <a:rPr b="0" lang="en-IN" sz="1800" spc="-1" strike="noStrike">
                <a:solidFill>
                  <a:srgbClr val="000000"/>
                </a:solidFill>
                <a:latin typeface="Gill Sans MT"/>
                <a:ea typeface="Noto Sans CJK SC"/>
              </a:rPr>
              <a:t> </a:t>
            </a:r>
            <a:endParaRPr b="0" lang="en-IN" sz="1800" spc="-1" strike="noStrike">
              <a:latin typeface="Arial"/>
            </a:endParaRPr>
          </a:p>
        </p:txBody>
      </p:sp>
      <p:sp>
        <p:nvSpPr>
          <p:cNvPr id="86" name="CustomShape 3"/>
          <p:cNvSpPr/>
          <p:nvPr/>
        </p:nvSpPr>
        <p:spPr>
          <a:xfrm>
            <a:off x="6840000" y="3109680"/>
            <a:ext cx="43239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The way towards your dream sport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Advantages</a:t>
            </a:r>
            <a:endParaRPr b="0" lang="en-IN" sz="3200" spc="-1" strike="noStrike">
              <a:latin typeface="Arial"/>
            </a:endParaRPr>
          </a:p>
        </p:txBody>
      </p:sp>
      <p:sp>
        <p:nvSpPr>
          <p:cNvPr id="103"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a:lnSpc>
                <a:spcPct val="120000"/>
              </a:lnSpc>
              <a:spcBef>
                <a:spcPts val="1001"/>
              </a:spcBef>
            </a:pP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User convenience</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Diverse product range</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Accessible</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Efficient and time saving</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Responsive customer support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disAdvantages</a:t>
            </a:r>
            <a:endParaRPr b="0" lang="en-IN" sz="3200" spc="-1" strike="noStrike">
              <a:latin typeface="Arial"/>
            </a:endParaRPr>
          </a:p>
        </p:txBody>
      </p:sp>
      <p:sp>
        <p:nvSpPr>
          <p:cNvPr id="105"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a:lnSpc>
                <a:spcPct val="120000"/>
              </a:lnSpc>
              <a:spcBef>
                <a:spcPts val="1001"/>
              </a:spcBef>
            </a:pP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It’s not an app</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Not scalable</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Only limited products</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Limited payment methods</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No return option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1451520" y="98640"/>
            <a:ext cx="9601560" cy="785880"/>
          </a:xfrm>
          <a:prstGeom prst="rect">
            <a:avLst/>
          </a:prstGeom>
          <a:noFill/>
          <a:ln>
            <a:noFill/>
          </a:ln>
        </p:spPr>
        <p:style>
          <a:lnRef idx="0"/>
          <a:fillRef idx="0"/>
          <a:effectRef idx="0"/>
          <a:fontRef idx="minor"/>
        </p:style>
        <p:txBody>
          <a:bodyPr lIns="90000" rIns="90000" tIns="45000" bIns="45000">
            <a:normAutofit fontScale="49000"/>
          </a:bodyPr>
          <a:p>
            <a:pPr>
              <a:lnSpc>
                <a:spcPct val="90000"/>
              </a:lnSpc>
            </a:pPr>
            <a:br/>
            <a:r>
              <a:rPr b="0" lang="en-IN" sz="3200" spc="-1" strike="noStrike" cap="all">
                <a:solidFill>
                  <a:srgbClr val="000000"/>
                </a:solidFill>
                <a:latin typeface="Gill Sans MT"/>
                <a:ea typeface="DejaVu Sans"/>
              </a:rPr>
              <a:t>UML Diagrams</a:t>
            </a:r>
            <a:br/>
            <a:endParaRPr b="0" lang="en-IN" sz="3200" spc="-1" strike="noStrike">
              <a:latin typeface="Arial"/>
            </a:endParaRPr>
          </a:p>
        </p:txBody>
      </p:sp>
      <p:sp>
        <p:nvSpPr>
          <p:cNvPr id="107" name="CustomShape 2"/>
          <p:cNvSpPr/>
          <p:nvPr/>
        </p:nvSpPr>
        <p:spPr>
          <a:xfrm>
            <a:off x="4684680" y="1208160"/>
            <a:ext cx="2825640" cy="47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500" spc="-1" strike="noStrike">
                <a:solidFill>
                  <a:srgbClr val="000000"/>
                </a:solidFill>
                <a:latin typeface="Gill Sans MT"/>
                <a:ea typeface="DejaVu Sans"/>
              </a:rPr>
              <a:t>Class diagram</a:t>
            </a:r>
            <a:endParaRPr b="0" lang="en-IN" sz="2500" spc="-1" strike="noStrike">
              <a:latin typeface="Arial"/>
            </a:endParaRPr>
          </a:p>
        </p:txBody>
      </p:sp>
      <p:pic>
        <p:nvPicPr>
          <p:cNvPr id="108" name="Content Placeholder 13_0" descr=""/>
          <p:cNvPicPr/>
          <p:nvPr/>
        </p:nvPicPr>
        <p:blipFill>
          <a:blip r:embed="rId1"/>
          <a:stretch/>
        </p:blipFill>
        <p:spPr>
          <a:xfrm>
            <a:off x="1512000" y="1800000"/>
            <a:ext cx="9574560" cy="4246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1451520" y="98640"/>
            <a:ext cx="9601560" cy="785880"/>
          </a:xfrm>
          <a:prstGeom prst="rect">
            <a:avLst/>
          </a:prstGeom>
          <a:noFill/>
          <a:ln>
            <a:noFill/>
          </a:ln>
        </p:spPr>
        <p:style>
          <a:lnRef idx="0"/>
          <a:fillRef idx="0"/>
          <a:effectRef idx="0"/>
          <a:fontRef idx="minor"/>
        </p:style>
        <p:txBody>
          <a:bodyPr lIns="90000" rIns="90000" tIns="45000" bIns="45000">
            <a:normAutofit fontScale="94000"/>
          </a:bodyPr>
          <a:p>
            <a:pPr>
              <a:lnSpc>
                <a:spcPct val="90000"/>
              </a:lnSpc>
            </a:pPr>
            <a:br/>
            <a:br/>
            <a:endParaRPr b="0" lang="en-IN" sz="1800" spc="-1" strike="noStrike">
              <a:latin typeface="Arial"/>
            </a:endParaRPr>
          </a:p>
        </p:txBody>
      </p:sp>
      <p:sp>
        <p:nvSpPr>
          <p:cNvPr id="110" name="CustomShape 2"/>
          <p:cNvSpPr/>
          <p:nvPr/>
        </p:nvSpPr>
        <p:spPr>
          <a:xfrm>
            <a:off x="1728000" y="1208160"/>
            <a:ext cx="5782320" cy="47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500" spc="-1" strike="noStrike">
                <a:solidFill>
                  <a:srgbClr val="000000"/>
                </a:solidFill>
                <a:latin typeface="Gill Sans MT"/>
                <a:ea typeface="DejaVu Sans"/>
              </a:rPr>
              <a:t>Activity diagram</a:t>
            </a:r>
            <a:endParaRPr b="0" lang="en-IN" sz="2500" spc="-1" strike="noStrike">
              <a:latin typeface="Arial"/>
            </a:endParaRPr>
          </a:p>
        </p:txBody>
      </p:sp>
      <p:pic>
        <p:nvPicPr>
          <p:cNvPr id="111" name="" descr=""/>
          <p:cNvPicPr/>
          <p:nvPr/>
        </p:nvPicPr>
        <p:blipFill>
          <a:blip r:embed="rId1"/>
          <a:stretch/>
        </p:blipFill>
        <p:spPr>
          <a:xfrm>
            <a:off x="6912000" y="26640"/>
            <a:ext cx="4166640" cy="61639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1512000" y="1139400"/>
            <a:ext cx="6983280" cy="63108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tabLst>
                <a:tab algn="l" pos="0"/>
              </a:tabLst>
            </a:pPr>
            <a:r>
              <a:rPr b="0" lang="en-IN" sz="2500" spc="-1" strike="noStrike">
                <a:solidFill>
                  <a:srgbClr val="000000"/>
                </a:solidFill>
                <a:latin typeface="Gill Sans MT"/>
                <a:ea typeface="DejaVu Sans"/>
              </a:rPr>
              <a:t>Sequence diagram</a:t>
            </a:r>
            <a:endParaRPr b="0" lang="en-IN" sz="2500" spc="-1" strike="noStrike">
              <a:latin typeface="Arial"/>
            </a:endParaRPr>
          </a:p>
        </p:txBody>
      </p:sp>
      <p:pic>
        <p:nvPicPr>
          <p:cNvPr id="113" name="" descr=""/>
          <p:cNvPicPr/>
          <p:nvPr/>
        </p:nvPicPr>
        <p:blipFill>
          <a:blip r:embed="rId1"/>
          <a:stretch/>
        </p:blipFill>
        <p:spPr>
          <a:xfrm>
            <a:off x="5354280" y="144000"/>
            <a:ext cx="6668280" cy="5925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Description </a:t>
            </a:r>
            <a:endParaRPr b="0" lang="en-IN" sz="3200" spc="-1" strike="noStrike">
              <a:latin typeface="Arial"/>
            </a:endParaRPr>
          </a:p>
        </p:txBody>
      </p:sp>
      <p:sp>
        <p:nvSpPr>
          <p:cNvPr id="115"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rmAutofit fontScale="68000"/>
          </a:bodyPr>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User login</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User will be allowed with a valid User ID &amp; Password</a:t>
            </a:r>
            <a:endParaRPr b="0" lang="en-IN" sz="18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Product categories</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It consist of different categories of shoes like football, basketball and running </a:t>
            </a:r>
            <a:endParaRPr b="0" lang="en-IN" sz="18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Contact us</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User can ask queries in this module and those queries will reach to the admin</a:t>
            </a:r>
            <a:endParaRPr b="0" lang="en-IN" sz="18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Admin</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Admin can see the customers who are logged in, update stock in and stock out items and view the user queries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451520" y="323640"/>
            <a:ext cx="9575640" cy="5608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IN" sz="3200" spc="-1" strike="noStrike" cap="all">
                <a:solidFill>
                  <a:srgbClr val="000000"/>
                </a:solidFill>
                <a:latin typeface="Gill Sans MT"/>
                <a:ea typeface="DejaVu Sans"/>
              </a:rPr>
              <a:t>Result</a:t>
            </a:r>
            <a:endParaRPr b="0" lang="en-IN" sz="3200" spc="-1" strike="noStrike">
              <a:latin typeface="Arial"/>
            </a:endParaRPr>
          </a:p>
        </p:txBody>
      </p:sp>
      <p:pic>
        <p:nvPicPr>
          <p:cNvPr id="117" name="" descr=""/>
          <p:cNvPicPr/>
          <p:nvPr/>
        </p:nvPicPr>
        <p:blipFill>
          <a:blip r:embed="rId1"/>
          <a:stretch/>
        </p:blipFill>
        <p:spPr>
          <a:xfrm>
            <a:off x="720000" y="864000"/>
            <a:ext cx="10582560" cy="5182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1451520" y="323640"/>
            <a:ext cx="9575640" cy="560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Gill Sans MT"/>
                <a:ea typeface="DejaVu Sans"/>
              </a:rPr>
              <a:t> </a:t>
            </a:r>
            <a:endParaRPr b="0" lang="en-IN" sz="1800" spc="-1" strike="noStrike">
              <a:latin typeface="Arial"/>
            </a:endParaRPr>
          </a:p>
        </p:txBody>
      </p:sp>
      <p:pic>
        <p:nvPicPr>
          <p:cNvPr id="119" name="" descr=""/>
          <p:cNvPicPr/>
          <p:nvPr/>
        </p:nvPicPr>
        <p:blipFill>
          <a:blip r:embed="rId1"/>
          <a:stretch/>
        </p:blipFill>
        <p:spPr>
          <a:xfrm>
            <a:off x="981360" y="144000"/>
            <a:ext cx="10321200" cy="58017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451520" y="323640"/>
            <a:ext cx="9575640" cy="560880"/>
          </a:xfrm>
          <a:prstGeom prst="rect">
            <a:avLst/>
          </a:prstGeom>
          <a:noFill/>
          <a:ln>
            <a:noFill/>
          </a:ln>
        </p:spPr>
        <p:style>
          <a:lnRef idx="0"/>
          <a:fillRef idx="0"/>
          <a:effectRef idx="0"/>
          <a:fontRef idx="minor"/>
        </p:style>
      </p:sp>
      <p:pic>
        <p:nvPicPr>
          <p:cNvPr id="121" name="" descr=""/>
          <p:cNvPicPr/>
          <p:nvPr/>
        </p:nvPicPr>
        <p:blipFill>
          <a:blip r:embed="rId1"/>
          <a:stretch/>
        </p:blipFill>
        <p:spPr>
          <a:xfrm>
            <a:off x="45360" y="19080"/>
            <a:ext cx="5425200" cy="6099480"/>
          </a:xfrm>
          <a:prstGeom prst="rect">
            <a:avLst/>
          </a:prstGeom>
          <a:ln>
            <a:noFill/>
          </a:ln>
        </p:spPr>
      </p:pic>
      <p:pic>
        <p:nvPicPr>
          <p:cNvPr id="122" name="" descr=""/>
          <p:cNvPicPr/>
          <p:nvPr/>
        </p:nvPicPr>
        <p:blipFill>
          <a:blip r:embed="rId2"/>
          <a:stretch/>
        </p:blipFill>
        <p:spPr>
          <a:xfrm>
            <a:off x="5688000" y="72000"/>
            <a:ext cx="6475680" cy="60274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144000" y="144000"/>
            <a:ext cx="5828760" cy="3742560"/>
          </a:xfrm>
          <a:prstGeom prst="rect">
            <a:avLst/>
          </a:prstGeom>
          <a:ln>
            <a:noFill/>
          </a:ln>
        </p:spPr>
      </p:pic>
      <p:pic>
        <p:nvPicPr>
          <p:cNvPr id="124" name="" descr=""/>
          <p:cNvPicPr/>
          <p:nvPr/>
        </p:nvPicPr>
        <p:blipFill>
          <a:blip r:embed="rId2"/>
          <a:stretch/>
        </p:blipFill>
        <p:spPr>
          <a:xfrm>
            <a:off x="6192000" y="144000"/>
            <a:ext cx="5857200" cy="3670560"/>
          </a:xfrm>
          <a:prstGeom prst="rect">
            <a:avLst/>
          </a:prstGeom>
          <a:ln>
            <a:noFill/>
          </a:ln>
        </p:spPr>
      </p:pic>
      <p:pic>
        <p:nvPicPr>
          <p:cNvPr id="125" name="" descr=""/>
          <p:cNvPicPr/>
          <p:nvPr/>
        </p:nvPicPr>
        <p:blipFill>
          <a:blip r:embed="rId3"/>
          <a:stretch/>
        </p:blipFill>
        <p:spPr>
          <a:xfrm>
            <a:off x="2232000" y="4104000"/>
            <a:ext cx="7513200" cy="31996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2160000" y="792000"/>
            <a:ext cx="9601560" cy="11322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              </a:t>
            </a:r>
            <a:r>
              <a:rPr b="0" lang="en-IN" sz="3200" spc="-1" strike="noStrike" cap="all">
                <a:solidFill>
                  <a:srgbClr val="000000"/>
                </a:solidFill>
                <a:latin typeface="Gill Sans MT"/>
                <a:ea typeface="DejaVu Sans"/>
              </a:rPr>
              <a:t>TEAM MEMBERS</a:t>
            </a:r>
            <a:endParaRPr b="0" lang="en-IN" sz="3200" spc="-1" strike="noStrike">
              <a:latin typeface="Arial"/>
            </a:endParaRPr>
          </a:p>
        </p:txBody>
      </p:sp>
      <p:sp>
        <p:nvSpPr>
          <p:cNvPr id="88" name="CustomShape 2"/>
          <p:cNvSpPr/>
          <p:nvPr/>
        </p:nvSpPr>
        <p:spPr>
          <a:xfrm>
            <a:off x="2592000" y="1805760"/>
            <a:ext cx="9601560" cy="3448800"/>
          </a:xfrm>
          <a:prstGeom prst="rect">
            <a:avLst/>
          </a:prstGeom>
          <a:noFill/>
          <a:ln>
            <a:noFill/>
          </a:ln>
        </p:spPr>
        <p:style>
          <a:lnRef idx="0"/>
          <a:fillRef idx="0"/>
          <a:effectRef idx="0"/>
          <a:fontRef idx="minor"/>
        </p:style>
        <p:txBody>
          <a:bodyPr lIns="90000" rIns="90000" tIns="45000" bIns="45000">
            <a:normAutofit fontScale="94000"/>
          </a:bodyPr>
          <a:p>
            <a:pPr>
              <a:lnSpc>
                <a:spcPct val="120000"/>
              </a:lnSpc>
              <a:spcBef>
                <a:spcPts val="1001"/>
              </a:spcBef>
            </a:pPr>
            <a:endParaRPr b="0" lang="en-IN" sz="18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P.Sowjanya          -     O190145</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K.Hema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a:t>
            </a:r>
            <a:r>
              <a:rPr b="0" lang="en-IN" sz="2900" spc="-1" strike="noStrike">
                <a:solidFill>
                  <a:srgbClr val="000000"/>
                </a:solidFill>
                <a:latin typeface="Gill Sans MT"/>
                <a:ea typeface="DejaVu Sans"/>
              </a:rPr>
              <a:t>            -     O190303</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M.Kiran                -    O190524</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P.Bharathi            -    O190241</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N.Sandhya Rani   -    O190906</a:t>
            </a:r>
            <a:endParaRPr b="0" lang="en-IN" sz="2900" spc="-1" strike="noStrike">
              <a:latin typeface="Arial"/>
            </a:endParaRPr>
          </a:p>
          <a:p>
            <a:pPr>
              <a:lnSpc>
                <a:spcPct val="120000"/>
              </a:lnSpc>
              <a:spcBef>
                <a:spcPts val="1001"/>
              </a:spcBef>
            </a:pPr>
            <a:endParaRPr b="0" lang="en-IN" sz="29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451520" y="804600"/>
            <a:ext cx="9601560" cy="1047600"/>
          </a:xfrm>
          <a:prstGeom prst="rect">
            <a:avLst/>
          </a:prstGeom>
          <a:noFill/>
          <a:ln>
            <a:noFill/>
          </a:ln>
        </p:spPr>
        <p:style>
          <a:lnRef idx="0"/>
          <a:fillRef idx="0"/>
          <a:effectRef idx="0"/>
          <a:fontRef idx="minor"/>
        </p:style>
      </p:sp>
      <p:pic>
        <p:nvPicPr>
          <p:cNvPr id="127" name="" descr=""/>
          <p:cNvPicPr/>
          <p:nvPr/>
        </p:nvPicPr>
        <p:blipFill>
          <a:blip r:embed="rId1"/>
          <a:stretch/>
        </p:blipFill>
        <p:spPr>
          <a:xfrm>
            <a:off x="144000" y="288000"/>
            <a:ext cx="5487480" cy="5686560"/>
          </a:xfrm>
          <a:prstGeom prst="rect">
            <a:avLst/>
          </a:prstGeom>
          <a:ln>
            <a:noFill/>
          </a:ln>
        </p:spPr>
      </p:pic>
      <p:pic>
        <p:nvPicPr>
          <p:cNvPr id="128" name="" descr=""/>
          <p:cNvPicPr/>
          <p:nvPr/>
        </p:nvPicPr>
        <p:blipFill>
          <a:blip r:embed="rId2"/>
          <a:stretch/>
        </p:blipFill>
        <p:spPr>
          <a:xfrm>
            <a:off x="5832000" y="288000"/>
            <a:ext cx="6262560" cy="56865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1451520" y="804600"/>
            <a:ext cx="9601560" cy="10476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latin typeface="Gill Sans MT"/>
                <a:ea typeface="DejaVu Sans"/>
              </a:rPr>
              <a:t> </a:t>
            </a:r>
            <a:endParaRPr b="0" lang="en-IN" sz="1800" spc="-1" strike="noStrike">
              <a:latin typeface="Arial"/>
            </a:endParaRPr>
          </a:p>
        </p:txBody>
      </p:sp>
      <p:pic>
        <p:nvPicPr>
          <p:cNvPr id="130" name="" descr=""/>
          <p:cNvPicPr/>
          <p:nvPr/>
        </p:nvPicPr>
        <p:blipFill>
          <a:blip r:embed="rId1"/>
          <a:stretch/>
        </p:blipFill>
        <p:spPr>
          <a:xfrm>
            <a:off x="6000840" y="1301760"/>
            <a:ext cx="5775480" cy="3448800"/>
          </a:xfrm>
          <a:prstGeom prst="rect">
            <a:avLst/>
          </a:prstGeom>
          <a:ln>
            <a:noFill/>
          </a:ln>
        </p:spPr>
      </p:pic>
      <p:pic>
        <p:nvPicPr>
          <p:cNvPr id="131" name="" descr=""/>
          <p:cNvPicPr/>
          <p:nvPr/>
        </p:nvPicPr>
        <p:blipFill>
          <a:blip r:embed="rId2"/>
          <a:stretch/>
        </p:blipFill>
        <p:spPr>
          <a:xfrm>
            <a:off x="72000" y="1296000"/>
            <a:ext cx="5830560" cy="35607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Future scope</a:t>
            </a:r>
            <a:endParaRPr b="0" lang="en-IN" sz="3200" spc="-1" strike="noStrike">
              <a:latin typeface="Arial"/>
            </a:endParaRPr>
          </a:p>
        </p:txBody>
      </p:sp>
      <p:sp>
        <p:nvSpPr>
          <p:cNvPr id="133"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Augmented Reality Virtual Try-on</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Custom shoe design</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Local store integration</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Accessibility Features</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Reviews</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Advanced search and filtering</a:t>
            </a:r>
            <a:endParaRPr b="0" lang="en-IN" sz="2000" spc="-1" strike="noStrike">
              <a:latin typeface="Arial"/>
            </a:endParaRPr>
          </a:p>
          <a:p>
            <a:pPr>
              <a:lnSpc>
                <a:spcPct val="120000"/>
              </a:lnSpc>
              <a:spcBef>
                <a:spcPts val="1001"/>
              </a:spcBef>
              <a:tabLst>
                <a:tab algn="l" pos="0"/>
              </a:tabLst>
            </a:pPr>
            <a:endParaRPr b="0" lang="en-IN" sz="2000" spc="-1" strike="noStrike">
              <a:latin typeface="Arial"/>
            </a:endParaRPr>
          </a:p>
          <a:p>
            <a:pPr>
              <a:lnSpc>
                <a:spcPct val="120000"/>
              </a:lnSpc>
              <a:spcBef>
                <a:spcPts val="1001"/>
              </a:spcBef>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Conclusion</a:t>
            </a:r>
            <a:endParaRPr b="0" lang="en-IN" sz="3200" spc="-1" strike="noStrike">
              <a:latin typeface="Arial"/>
            </a:endParaRPr>
          </a:p>
        </p:txBody>
      </p:sp>
      <p:sp>
        <p:nvSpPr>
          <p:cNvPr id="135"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The sports way website offers a convenient platform for users to explore and purchase athletic footwear with a user friendly interface.</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This website aims to provide a more convenient and accessible shopping experience by offering a diverse catalogue of sports shoes for different sports and activities.</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Customers can easily select their ideal sports shoes to enhance their performance.</a:t>
            </a:r>
            <a:endParaRPr b="0" lang="en-IN" sz="2000" spc="-1" strike="noStrike">
              <a:latin typeface="Arial"/>
            </a:endParaRPr>
          </a:p>
          <a:p>
            <a:pPr>
              <a:lnSpc>
                <a:spcPct val="120000"/>
              </a:lnSpc>
              <a:spcBef>
                <a:spcPts val="1001"/>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864000" y="2619360"/>
            <a:ext cx="10654560" cy="378720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0" lang="en-IN" sz="3200" spc="-1" strike="noStrike" cap="all">
                <a:solidFill>
                  <a:srgbClr val="000000"/>
                </a:solidFill>
                <a:latin typeface="Gill Sans MT"/>
                <a:ea typeface="DejaVu Sans"/>
              </a:rPr>
              <a:t>                 </a:t>
            </a:r>
            <a:br/>
            <a:r>
              <a:rPr b="0" lang="en-IN" sz="3200" spc="-1" strike="noStrike" cap="all">
                <a:solidFill>
                  <a:srgbClr val="000000"/>
                </a:solidFill>
                <a:latin typeface="Gill Sans MT"/>
                <a:ea typeface="DejaVu Sans"/>
              </a:rPr>
              <a:t>Thank you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CONTENTS</a:t>
            </a:r>
            <a:endParaRPr b="0" lang="en-IN" sz="3200" spc="-1" strike="noStrike">
              <a:latin typeface="Arial"/>
            </a:endParaRPr>
          </a:p>
        </p:txBody>
      </p:sp>
      <p:sp>
        <p:nvSpPr>
          <p:cNvPr id="90" name="CustomShape 2"/>
          <p:cNvSpPr/>
          <p:nvPr/>
        </p:nvSpPr>
        <p:spPr>
          <a:xfrm>
            <a:off x="1451520" y="2015640"/>
            <a:ext cx="9601560" cy="3886920"/>
          </a:xfrm>
          <a:prstGeom prst="rect">
            <a:avLst/>
          </a:prstGeom>
          <a:noFill/>
          <a:ln>
            <a:noFill/>
          </a:ln>
        </p:spPr>
        <p:style>
          <a:lnRef idx="0"/>
          <a:fillRef idx="0"/>
          <a:effectRef idx="0"/>
          <a:fontRef idx="minor"/>
        </p:style>
        <p:txBody>
          <a:bodyPr lIns="90000" rIns="90000" tIns="45000" bIns="45000">
            <a:normAutofit fontScale="39000"/>
          </a:bodyPr>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Abstract</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Objectives</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Existing System</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Proposed System</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Requirements</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Advantages and Disadvantages</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UML Diagrams</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Description of proposed work</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Result</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Future Scope</a:t>
            </a:r>
            <a:endParaRPr b="0" lang="en-IN" sz="2900" spc="-1" strike="noStrike">
              <a:latin typeface="Arial"/>
            </a:endParaRPr>
          </a:p>
          <a:p>
            <a:pPr marL="228600" indent="-226800">
              <a:lnSpc>
                <a:spcPct val="120000"/>
              </a:lnSpc>
              <a:spcBef>
                <a:spcPts val="1001"/>
              </a:spcBef>
              <a:buClr>
                <a:srgbClr val="b71e42"/>
              </a:buClr>
              <a:buFont typeface="Arial"/>
              <a:buChar char="•"/>
            </a:pPr>
            <a:r>
              <a:rPr b="0" lang="en-IN" sz="2900" spc="-1" strike="noStrike">
                <a:solidFill>
                  <a:srgbClr val="000000"/>
                </a:solidFill>
                <a:latin typeface="Gill Sans MT"/>
                <a:ea typeface="DejaVu Sans"/>
              </a:rPr>
              <a:t>Conclusion</a:t>
            </a:r>
            <a:endParaRPr b="0" lang="en-IN" sz="2900" spc="-1" strike="noStrike">
              <a:latin typeface="Arial"/>
            </a:endParaRPr>
          </a:p>
          <a:p>
            <a:pPr>
              <a:lnSpc>
                <a:spcPct val="120000"/>
              </a:lnSpc>
              <a:spcBef>
                <a:spcPts val="1001"/>
              </a:spcBef>
            </a:pPr>
            <a:endParaRPr b="0" lang="en-IN" sz="2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Abstract</a:t>
            </a:r>
            <a:endParaRPr b="0" lang="en-IN" sz="3200" spc="-1" strike="noStrike">
              <a:latin typeface="Arial"/>
            </a:endParaRPr>
          </a:p>
        </p:txBody>
      </p:sp>
      <p:sp>
        <p:nvSpPr>
          <p:cNvPr id="92" name="CustomShape 2"/>
          <p:cNvSpPr/>
          <p:nvPr/>
        </p:nvSpPr>
        <p:spPr>
          <a:xfrm>
            <a:off x="1341000" y="202176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In the modern era, sports enthusiasts wishes to buy the best sports shoes. In order to buy them, they have to search various resources, which will consumes the time and they may not find quality products.</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Our project Sports way is the solution designed to cater the needs of active individuals and athletes.</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This website is engineered to deliver a seamless and user-friendly interface by providing a comprehensive selection of athletic footwear for various sports disciplines like basketball,football, and running.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Objectives</a:t>
            </a:r>
            <a:endParaRPr b="0" lang="en-IN" sz="3200" spc="-1" strike="noStrike">
              <a:latin typeface="Arial"/>
            </a:endParaRPr>
          </a:p>
        </p:txBody>
      </p:sp>
      <p:sp>
        <p:nvSpPr>
          <p:cNvPr id="94"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rmAutofit/>
          </a:bodyPr>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User convenience</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Diverse product range</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Accessibility</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Efficient and time saving</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Detailed product information</a:t>
            </a:r>
            <a:endParaRPr b="0" lang="en-IN" sz="2000" spc="-1" strike="noStrike">
              <a:latin typeface="Arial"/>
            </a:endParaRPr>
          </a:p>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Responsive customer support</a:t>
            </a:r>
            <a:endParaRPr b="0" lang="en-IN" sz="2000" spc="-1" strike="noStrike">
              <a:latin typeface="Arial"/>
            </a:endParaRPr>
          </a:p>
          <a:p>
            <a:pPr>
              <a:lnSpc>
                <a:spcPct val="120000"/>
              </a:lnSpc>
              <a:spcBef>
                <a:spcPts val="1001"/>
              </a:spcBef>
            </a:pPr>
            <a:endParaRPr b="0" lang="en-IN" sz="2000" spc="-1" strike="noStrike">
              <a:latin typeface="Arial"/>
            </a:endParaRPr>
          </a:p>
          <a:p>
            <a:pPr>
              <a:lnSpc>
                <a:spcPct val="120000"/>
              </a:lnSpc>
              <a:spcBef>
                <a:spcPts val="1001"/>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Existing System</a:t>
            </a:r>
            <a:endParaRPr b="0" lang="en-IN" sz="3200" spc="-1" strike="noStrike">
              <a:latin typeface="Arial"/>
            </a:endParaRPr>
          </a:p>
        </p:txBody>
      </p:sp>
      <p:sp>
        <p:nvSpPr>
          <p:cNvPr id="96"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algn="just">
              <a:lnSpc>
                <a:spcPct val="120000"/>
              </a:lnSpc>
              <a:spcBef>
                <a:spcPts val="1001"/>
              </a:spcBef>
            </a:pPr>
            <a:endParaRPr b="0" lang="en-IN" sz="18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In existing system customer has to go to an e-commerce website which consists of  different categories. </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It is time consuming for the customers to search and select their ideal shoes.</a:t>
            </a:r>
            <a:endParaRPr b="0" lang="en-IN" sz="2000" spc="-1" strike="noStrike">
              <a:latin typeface="Arial"/>
            </a:endParaRPr>
          </a:p>
          <a:p>
            <a:pPr algn="just">
              <a:lnSpc>
                <a:spcPct val="120000"/>
              </a:lnSpc>
              <a:spcBef>
                <a:spcPts val="1001"/>
              </a:spcBef>
            </a:pPr>
            <a:endParaRPr b="0" lang="en-IN" sz="2000" spc="-1" strike="noStrike">
              <a:latin typeface="Arial"/>
            </a:endParaRPr>
          </a:p>
          <a:p>
            <a:pPr algn="just">
              <a:lnSpc>
                <a:spcPct val="120000"/>
              </a:lnSpc>
              <a:spcBef>
                <a:spcPts val="1001"/>
              </a:spcBef>
            </a:pPr>
            <a:endParaRPr b="0" lang="en-IN" sz="2000" spc="-1" strike="noStrike">
              <a:latin typeface="Arial"/>
            </a:endParaRPr>
          </a:p>
          <a:p>
            <a:pPr algn="just">
              <a:lnSpc>
                <a:spcPct val="120000"/>
              </a:lnSpc>
              <a:spcBef>
                <a:spcPts val="1001"/>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1440000" y="6480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Proposed system</a:t>
            </a:r>
            <a:endParaRPr b="0" lang="en-IN" sz="3200" spc="-1" strike="noStrike">
              <a:latin typeface="Arial"/>
            </a:endParaRPr>
          </a:p>
        </p:txBody>
      </p:sp>
      <p:sp>
        <p:nvSpPr>
          <p:cNvPr id="98" name="CustomShape 2"/>
          <p:cNvSpPr/>
          <p:nvPr/>
        </p:nvSpPr>
        <p:spPr>
          <a:xfrm>
            <a:off x="1451520" y="195300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The proposed system offers an extensive catalogue of athletic footware which offers 24/7 accessibility, allowing users to browse, compare and order sports shoe at any time and from anywhere, eliminating the need  for physical store visits.</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The proposed system provide customers with unparalleled convenience. </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 </a:t>
            </a:r>
            <a:r>
              <a:rPr b="0" lang="en-IN" sz="2000" spc="-1" strike="noStrike">
                <a:solidFill>
                  <a:srgbClr val="000000"/>
                </a:solidFill>
                <a:latin typeface="Gill Sans MT"/>
                <a:ea typeface="DejaVu Sans"/>
              </a:rPr>
              <a:t>It saves lot of time and effort by helping the customers to select their ideal shoes among different types of shoes.</a:t>
            </a:r>
            <a:endParaRPr b="0" lang="en-IN" sz="2000" spc="-1" strike="noStrike">
              <a:latin typeface="Arial"/>
            </a:endParaRPr>
          </a:p>
          <a:p>
            <a:pPr marL="228600" indent="-226800" algn="just">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The platform will enable users to easily select shoes based on size, sport type, brand and price range.</a:t>
            </a:r>
            <a:endParaRPr b="0" lang="en-IN" sz="2000" spc="-1" strike="noStrike">
              <a:latin typeface="Arial"/>
            </a:endParaRPr>
          </a:p>
          <a:p>
            <a:pPr algn="just">
              <a:lnSpc>
                <a:spcPct val="120000"/>
              </a:lnSpc>
              <a:spcBef>
                <a:spcPts val="1001"/>
              </a:spcBef>
            </a:pPr>
            <a:endParaRPr b="0" lang="en-IN" sz="2000" spc="-1" strike="noStrike">
              <a:latin typeface="Arial"/>
            </a:endParaRPr>
          </a:p>
          <a:p>
            <a:pPr algn="just">
              <a:lnSpc>
                <a:spcPct val="120000"/>
              </a:lnSpc>
              <a:spcBef>
                <a:spcPts val="1001"/>
              </a:spcBef>
            </a:pPr>
            <a:endParaRPr b="0" lang="en-IN" sz="2000" spc="-1" strike="noStrike">
              <a:latin typeface="Arial"/>
            </a:endParaRPr>
          </a:p>
          <a:p>
            <a:pPr>
              <a:lnSpc>
                <a:spcPct val="120000"/>
              </a:lnSpc>
              <a:spcBef>
                <a:spcPts val="1001"/>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451520" y="804600"/>
            <a:ext cx="9601560" cy="1047600"/>
          </a:xfrm>
          <a:prstGeom prst="rect">
            <a:avLst/>
          </a:prstGeom>
          <a:noFill/>
          <a:ln>
            <a:noFill/>
          </a:ln>
        </p:spPr>
        <p:style>
          <a:lnRef idx="0"/>
          <a:fillRef idx="0"/>
          <a:effectRef idx="0"/>
          <a:fontRef idx="minor"/>
        </p:style>
        <p:txBody>
          <a:bodyPr lIns="90000" rIns="90000" tIns="45000" bIns="45000">
            <a:noAutofit/>
          </a:bodyPr>
          <a:p>
            <a:pPr>
              <a:lnSpc>
                <a:spcPct val="90000"/>
              </a:lnSpc>
            </a:pPr>
            <a:br/>
            <a:r>
              <a:rPr b="0" lang="en-IN" sz="3200" spc="-1" strike="noStrike" cap="all">
                <a:solidFill>
                  <a:srgbClr val="000000"/>
                </a:solidFill>
                <a:latin typeface="Gill Sans MT"/>
                <a:ea typeface="DejaVu Sans"/>
              </a:rPr>
              <a:t>Requirements</a:t>
            </a:r>
            <a:endParaRPr b="0" lang="en-IN" sz="3200" spc="-1" strike="noStrike">
              <a:latin typeface="Arial"/>
            </a:endParaRPr>
          </a:p>
        </p:txBody>
      </p:sp>
      <p:sp>
        <p:nvSpPr>
          <p:cNvPr id="100" name="CustomShape 2"/>
          <p:cNvSpPr/>
          <p:nvPr/>
        </p:nvSpPr>
        <p:spPr>
          <a:xfrm>
            <a:off x="1451520" y="201564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Software Requirements:</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HTML</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CSS</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JavaScript</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Bootstrap</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PHP</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MYSQL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1411920" y="2003400"/>
            <a:ext cx="9601560" cy="3448800"/>
          </a:xfrm>
          <a:prstGeom prst="rect">
            <a:avLst/>
          </a:prstGeom>
          <a:noFill/>
          <a:ln>
            <a:noFill/>
          </a:ln>
        </p:spPr>
        <p:style>
          <a:lnRef idx="0"/>
          <a:fillRef idx="0"/>
          <a:effectRef idx="0"/>
          <a:fontRef idx="minor"/>
        </p:style>
        <p:txBody>
          <a:bodyPr lIns="90000" rIns="90000" tIns="45000" bIns="45000">
            <a:noAutofit/>
          </a:bodyPr>
          <a:p>
            <a:pPr marL="228600" indent="-226800">
              <a:lnSpc>
                <a:spcPct val="120000"/>
              </a:lnSpc>
              <a:spcBef>
                <a:spcPts val="1001"/>
              </a:spcBef>
              <a:buClr>
                <a:srgbClr val="b71e42"/>
              </a:buClr>
              <a:buFont typeface="Arial"/>
              <a:buChar char="•"/>
            </a:pPr>
            <a:r>
              <a:rPr b="0" lang="en-IN" sz="2000" spc="-1" strike="noStrike">
                <a:solidFill>
                  <a:srgbClr val="000000"/>
                </a:solidFill>
                <a:latin typeface="Gill Sans MT"/>
                <a:ea typeface="DejaVu Sans"/>
              </a:rPr>
              <a:t>Hardware Requirements:</a:t>
            </a:r>
            <a:endParaRPr b="0" lang="en-IN" sz="20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Processor</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Hard Disk</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RAM</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Laptop</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Monitor</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Keyboard</a:t>
            </a:r>
            <a:endParaRPr b="0" lang="en-IN" sz="1800" spc="-1" strike="noStrike">
              <a:latin typeface="Arial"/>
            </a:endParaRPr>
          </a:p>
          <a:p>
            <a:pPr lvl="1" marL="685800" indent="-226800">
              <a:lnSpc>
                <a:spcPct val="120000"/>
              </a:lnSpc>
              <a:spcBef>
                <a:spcPts val="499"/>
              </a:spcBef>
              <a:buClr>
                <a:srgbClr val="b71e42"/>
              </a:buClr>
              <a:buFont typeface="Arial"/>
              <a:buChar char="•"/>
            </a:pPr>
            <a:r>
              <a:rPr b="0" lang="en-IN" sz="1800" spc="-1" strike="noStrike">
                <a:solidFill>
                  <a:srgbClr val="000000"/>
                </a:solidFill>
                <a:latin typeface="Gill Sans MT"/>
                <a:ea typeface="DejaVu Sans"/>
              </a:rPr>
              <a:t>Mouse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TM10001114[[fn=Gallery]]</Template>
  <TotalTime>1603</TotalTime>
  <Application>LibreOffice/6.4.7.2$Linux_X86_64 LibreOffice_project/40$Build-2</Application>
  <Words>441</Words>
  <Paragraphs>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2023-11-27T05:24:22Z</dcterms:created>
  <dc:creator>RGUKT</dc:creator>
  <dc:description/>
  <dc:language>en-IN</dc:language>
  <cp:lastModifiedBy/>
  <dcterms:modified xsi:type="dcterms:W3CDTF">2023-12-17T11:55:34Z</dcterms:modified>
  <cp:revision>42</cp:revision>
  <dc:subject/>
  <dc:title>alphaware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